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5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4" r:id="rId15"/>
    <p:sldId id="272" r:id="rId16"/>
    <p:sldId id="273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Pathogenic bacteria</a:t>
            </a:r>
            <a:endParaRPr lang="ar-IQ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86000" y="2967335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IQ" sz="2000" b="1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en-US" sz="2000" b="1" dirty="0" smtClean="0">
                <a:solidFill>
                  <a:srgbClr val="00B050"/>
                </a:solidFill>
              </a:rPr>
              <a:t>       </a:t>
            </a:r>
            <a:r>
              <a:rPr lang="en-US" sz="2000" b="1" dirty="0" err="1">
                <a:solidFill>
                  <a:srgbClr val="00B050"/>
                </a:solidFill>
              </a:rPr>
              <a:t>Dr.Munira</a:t>
            </a:r>
            <a:r>
              <a:rPr lang="en-US" sz="2000" b="1" dirty="0">
                <a:solidFill>
                  <a:srgbClr val="00B050"/>
                </a:solidFill>
              </a:rPr>
              <a:t> Ch. Ismail </a:t>
            </a:r>
            <a:r>
              <a:rPr lang="en-US" sz="2000" b="1" dirty="0" smtClean="0">
                <a:solidFill>
                  <a:srgbClr val="00B050"/>
                </a:solidFill>
              </a:rPr>
              <a:t>.        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2000" b="1" dirty="0">
                <a:solidFill>
                  <a:schemeClr val="accent3">
                    <a:lumMod val="75000"/>
                  </a:schemeClr>
                </a:solidFill>
              </a:rPr>
            </a:br>
            <a:endParaRPr lang="ar-IQ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4571999" y="4077072"/>
            <a:ext cx="763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Lec.2</a:t>
            </a:r>
            <a:endParaRPr lang="ar-IQ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61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C:\Users\pc\Documents\تنزيل (7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187" y="1844824"/>
            <a:ext cx="5550173" cy="2357923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مستطيل 2"/>
          <p:cNvSpPr/>
          <p:nvPr/>
        </p:nvSpPr>
        <p:spPr>
          <a:xfrm>
            <a:off x="2262187" y="908720"/>
            <a:ext cx="3993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Hemolytic reaction of streptococci.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91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59632" y="1305342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Lancefield grouping of streptococci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dirty="0"/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Streptococci produce group specific carbohydrates(carbohydrates) identified using group specific antiserum.</a:t>
            </a:r>
          </a:p>
          <a:p>
            <a:r>
              <a:rPr lang="en-US" dirty="0">
                <a:solidFill>
                  <a:srgbClr val="0070C0"/>
                </a:solidFill>
              </a:rPr>
              <a:t>It is designated A-H and K-V.</a:t>
            </a:r>
          </a:p>
          <a:p>
            <a:r>
              <a:rPr lang="en-US" dirty="0">
                <a:solidFill>
                  <a:srgbClr val="0070C0"/>
                </a:solidFill>
              </a:rPr>
              <a:t>The clinically important streptococci are grouped under A,B,C,D,F</a:t>
            </a:r>
          </a:p>
          <a:p>
            <a:r>
              <a:rPr lang="en-US" dirty="0">
                <a:solidFill>
                  <a:srgbClr val="0070C0"/>
                </a:solidFill>
              </a:rPr>
              <a:t>and G.</a:t>
            </a:r>
          </a:p>
          <a:p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The main species and groups of medical importance</a:t>
            </a:r>
          </a:p>
          <a:p>
            <a:r>
              <a:rPr lang="en-US" i="1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i="1" dirty="0" err="1">
                <a:solidFill>
                  <a:srgbClr val="0070C0"/>
                </a:solidFill>
              </a:rPr>
              <a:t>pyogenes</a:t>
            </a:r>
            <a:r>
              <a:rPr lang="en-US" dirty="0">
                <a:solidFill>
                  <a:srgbClr val="0070C0"/>
                </a:solidFill>
              </a:rPr>
              <a:t>……... Lancefield group A</a:t>
            </a:r>
          </a:p>
          <a:p>
            <a:r>
              <a:rPr lang="en-US" i="1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i="1" dirty="0" err="1">
                <a:solidFill>
                  <a:srgbClr val="0070C0"/>
                </a:solidFill>
              </a:rPr>
              <a:t>agalactiae</a:t>
            </a:r>
            <a:r>
              <a:rPr lang="en-US" dirty="0">
                <a:solidFill>
                  <a:srgbClr val="0070C0"/>
                </a:solidFill>
              </a:rPr>
              <a:t>…….. Lancefield group B</a:t>
            </a:r>
          </a:p>
          <a:p>
            <a:r>
              <a:rPr lang="en-US" i="1" dirty="0">
                <a:solidFill>
                  <a:srgbClr val="0070C0"/>
                </a:solidFill>
              </a:rPr>
              <a:t>Enterococci</a:t>
            </a:r>
            <a:r>
              <a:rPr lang="en-US" dirty="0">
                <a:solidFill>
                  <a:srgbClr val="0070C0"/>
                </a:solidFill>
              </a:rPr>
              <a:t>………Lancefield group D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342454" y="4941168"/>
            <a:ext cx="6030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NB: </a:t>
            </a:r>
            <a:r>
              <a:rPr lang="en-US" dirty="0" err="1">
                <a:solidFill>
                  <a:srgbClr val="FF0000"/>
                </a:solidFill>
              </a:rPr>
              <a:t>Viridans</a:t>
            </a:r>
            <a:r>
              <a:rPr lang="en-US" dirty="0">
                <a:solidFill>
                  <a:srgbClr val="FF0000"/>
                </a:solidFill>
              </a:rPr>
              <a:t> streptococci and anaerobic streptococci are not</a:t>
            </a:r>
          </a:p>
          <a:p>
            <a:r>
              <a:rPr lang="en-US" dirty="0">
                <a:solidFill>
                  <a:srgbClr val="FF0000"/>
                </a:solidFill>
              </a:rPr>
              <a:t>grouped under Lancefield Classification.</a:t>
            </a:r>
          </a:p>
        </p:txBody>
      </p:sp>
    </p:spTree>
    <p:extLst>
      <p:ext uri="{BB962C8B-B14F-4D97-AF65-F5344CB8AC3E}">
        <p14:creationId xmlns:p14="http://schemas.microsoft.com/office/powerpoint/2010/main" val="37705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C:\Users\pc\Documents\تنزيل (8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7" y="476672"/>
            <a:ext cx="5040560" cy="3312369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6565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27646" y="13534"/>
            <a:ext cx="770485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Clinical features:</a:t>
            </a:r>
          </a:p>
          <a:p>
            <a:r>
              <a:rPr lang="en-US" dirty="0"/>
              <a:t>. </a:t>
            </a:r>
            <a:r>
              <a:rPr lang="en-US" dirty="0">
                <a:solidFill>
                  <a:srgbClr val="0070C0"/>
                </a:solidFill>
              </a:rPr>
              <a:t>Skin infection: Impetigo, cellulitis, erysipelas.</a:t>
            </a:r>
          </a:p>
          <a:p>
            <a:r>
              <a:rPr lang="en-US" dirty="0">
                <a:solidFill>
                  <a:srgbClr val="0070C0"/>
                </a:solidFill>
              </a:rPr>
              <a:t>. Scarlet fever.</a:t>
            </a:r>
          </a:p>
          <a:p>
            <a:r>
              <a:rPr lang="en-US" dirty="0">
                <a:solidFill>
                  <a:srgbClr val="0070C0"/>
                </a:solidFill>
              </a:rPr>
              <a:t>. Acute </a:t>
            </a:r>
            <a:r>
              <a:rPr lang="en-US" dirty="0" err="1">
                <a:solidFill>
                  <a:srgbClr val="0070C0"/>
                </a:solidFill>
              </a:rPr>
              <a:t>streptococccal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sorethroat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  <a:p>
            <a:r>
              <a:rPr lang="en-US" dirty="0">
                <a:solidFill>
                  <a:srgbClr val="0070C0"/>
                </a:solidFill>
              </a:rPr>
              <a:t>. Ear infection: Acute otitis media and </a:t>
            </a:r>
            <a:r>
              <a:rPr lang="en-US" dirty="0" err="1">
                <a:solidFill>
                  <a:srgbClr val="0070C0"/>
                </a:solidFill>
              </a:rPr>
              <a:t>mastoiditis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  <a:p>
            <a:r>
              <a:rPr lang="en-US" dirty="0">
                <a:solidFill>
                  <a:srgbClr val="0070C0"/>
                </a:solidFill>
              </a:rPr>
              <a:t>.Puerperal fever: septicemia originating in the infected uterus.</a:t>
            </a:r>
          </a:p>
          <a:p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. Post-streptococcal diseases: Immunological diseases</a:t>
            </a:r>
          </a:p>
          <a:p>
            <a:r>
              <a:rPr lang="en-US" dirty="0">
                <a:solidFill>
                  <a:srgbClr val="0070C0"/>
                </a:solidFill>
              </a:rPr>
              <a:t>1. Acute rheumatic fever</a:t>
            </a:r>
          </a:p>
          <a:p>
            <a:r>
              <a:rPr lang="en-US" dirty="0">
                <a:solidFill>
                  <a:srgbClr val="0070C0"/>
                </a:solidFill>
              </a:rPr>
              <a:t>Immunological damage to the heart valves and muscle</a:t>
            </a:r>
          </a:p>
          <a:p>
            <a:r>
              <a:rPr lang="en-US" dirty="0">
                <a:solidFill>
                  <a:srgbClr val="0070C0"/>
                </a:solidFill>
              </a:rPr>
              <a:t>following</a:t>
            </a:r>
          </a:p>
          <a:p>
            <a:r>
              <a:rPr lang="en-US" dirty="0">
                <a:solidFill>
                  <a:srgbClr val="0070C0"/>
                </a:solidFill>
              </a:rPr>
              <a:t>Streptococcal upper respiratory tract infection.</a:t>
            </a:r>
          </a:p>
          <a:p>
            <a:r>
              <a:rPr lang="en-US" dirty="0">
                <a:solidFill>
                  <a:srgbClr val="0070C0"/>
                </a:solidFill>
              </a:rPr>
              <a:t>It clinically presents with fever, malaise, migratory </a:t>
            </a:r>
            <a:r>
              <a:rPr lang="en-US" dirty="0" err="1">
                <a:solidFill>
                  <a:srgbClr val="0070C0"/>
                </a:solidFill>
              </a:rPr>
              <a:t>nonsppurative</a:t>
            </a:r>
            <a:r>
              <a:rPr lang="en-US" dirty="0">
                <a:solidFill>
                  <a:srgbClr val="0070C0"/>
                </a:solidFill>
              </a:rPr>
              <a:t> polyarthritis, </a:t>
            </a:r>
            <a:r>
              <a:rPr lang="en-US" dirty="0" err="1">
                <a:solidFill>
                  <a:srgbClr val="0070C0"/>
                </a:solidFill>
              </a:rPr>
              <a:t>carditis</a:t>
            </a:r>
            <a:r>
              <a:rPr lang="en-US" dirty="0">
                <a:solidFill>
                  <a:srgbClr val="0070C0"/>
                </a:solidFill>
              </a:rPr>
              <a:t>, erythema </a:t>
            </a:r>
            <a:r>
              <a:rPr lang="en-US" dirty="0" err="1">
                <a:solidFill>
                  <a:srgbClr val="0070C0"/>
                </a:solidFill>
              </a:rPr>
              <a:t>marginatum</a:t>
            </a:r>
            <a:r>
              <a:rPr lang="en-US" dirty="0">
                <a:solidFill>
                  <a:srgbClr val="0070C0"/>
                </a:solidFill>
              </a:rPr>
              <a:t> and subcutaneous nodules.</a:t>
            </a:r>
          </a:p>
          <a:p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2. Post streptococcal acute glomerulonephritis</a:t>
            </a:r>
          </a:p>
          <a:p>
            <a:r>
              <a:rPr lang="en-US" dirty="0">
                <a:solidFill>
                  <a:srgbClr val="0070C0"/>
                </a:solidFill>
              </a:rPr>
              <a:t>Immunological damage to the kidney following infection of</a:t>
            </a:r>
          </a:p>
          <a:p>
            <a:r>
              <a:rPr lang="en-US" dirty="0">
                <a:solidFill>
                  <a:srgbClr val="0070C0"/>
                </a:solidFill>
              </a:rPr>
              <a:t>skin with streptococci.</a:t>
            </a:r>
          </a:p>
          <a:p>
            <a:r>
              <a:rPr lang="en-US" dirty="0">
                <a:solidFill>
                  <a:srgbClr val="0070C0"/>
                </a:solidFill>
              </a:rPr>
              <a:t>It clinically manifests with generalized body </a:t>
            </a:r>
            <a:r>
              <a:rPr lang="en-US" dirty="0" err="1">
                <a:solidFill>
                  <a:srgbClr val="0070C0"/>
                </a:solidFill>
              </a:rPr>
              <a:t>edema,elevated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bloood</a:t>
            </a:r>
            <a:r>
              <a:rPr lang="en-US" dirty="0">
                <a:solidFill>
                  <a:srgbClr val="0070C0"/>
                </a:solidFill>
              </a:rPr>
              <a:t> pressure, protein and blood in the </a:t>
            </a:r>
            <a:r>
              <a:rPr lang="en-US" dirty="0" err="1">
                <a:solidFill>
                  <a:srgbClr val="0070C0"/>
                </a:solidFill>
              </a:rPr>
              <a:t>urine,bloood</a:t>
            </a:r>
            <a:r>
              <a:rPr lang="en-US" dirty="0">
                <a:solidFill>
                  <a:srgbClr val="0070C0"/>
                </a:solidFill>
              </a:rPr>
              <a:t> urea nitrogen retention and low complement level.</a:t>
            </a:r>
          </a:p>
          <a:p>
            <a:r>
              <a:rPr lang="en-US" i="1" dirty="0">
                <a:solidFill>
                  <a:srgbClr val="0070C0"/>
                </a:solidFill>
              </a:rPr>
              <a:t>. </a:t>
            </a:r>
            <a:r>
              <a:rPr lang="en-US" dirty="0">
                <a:solidFill>
                  <a:srgbClr val="0070C0"/>
                </a:solidFill>
              </a:rPr>
              <a:t>Necrotizing </a:t>
            </a:r>
            <a:r>
              <a:rPr lang="en-US" dirty="0" err="1">
                <a:solidFill>
                  <a:srgbClr val="0070C0"/>
                </a:solidFill>
              </a:rPr>
              <a:t>fascitis</a:t>
            </a:r>
            <a:r>
              <a:rPr lang="en-US" dirty="0">
                <a:solidFill>
                  <a:srgbClr val="0070C0"/>
                </a:solidFill>
              </a:rPr>
              <a:t>(Streptococcal gangrene): Extensive and rapidly</a:t>
            </a:r>
          </a:p>
          <a:p>
            <a:r>
              <a:rPr lang="en-US" dirty="0">
                <a:solidFill>
                  <a:srgbClr val="0070C0"/>
                </a:solidFill>
              </a:rPr>
              <a:t>spreading necrosis of skin and subcutaneous tissue.</a:t>
            </a:r>
          </a:p>
        </p:txBody>
      </p:sp>
    </p:spTree>
    <p:extLst>
      <p:ext uri="{BB962C8B-B14F-4D97-AF65-F5344CB8AC3E}">
        <p14:creationId xmlns:p14="http://schemas.microsoft.com/office/powerpoint/2010/main" val="334145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57065" y="620688"/>
            <a:ext cx="76328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/>
              <a:t> </a:t>
            </a:r>
            <a:endParaRPr lang="en-US" dirty="0"/>
          </a:p>
          <a:p>
            <a:pPr algn="just"/>
            <a:r>
              <a:rPr lang="en-US" b="1" i="1" dirty="0">
                <a:solidFill>
                  <a:srgbClr val="FF0000"/>
                </a:solidFill>
              </a:rPr>
              <a:t>Streptococcus </a:t>
            </a:r>
            <a:r>
              <a:rPr lang="en-US" b="1" i="1" dirty="0" err="1">
                <a:solidFill>
                  <a:srgbClr val="FF0000"/>
                </a:solidFill>
              </a:rPr>
              <a:t>pyogenes</a:t>
            </a:r>
            <a:r>
              <a:rPr lang="en-US" dirty="0"/>
              <a:t>: </a:t>
            </a:r>
            <a:r>
              <a:rPr lang="en-US" dirty="0">
                <a:solidFill>
                  <a:srgbClr val="0070C0"/>
                </a:solidFill>
              </a:rPr>
              <a:t>also known as “Group A Strep”, is an infrequent, but usually pathogenic, part of the skin </a:t>
            </a:r>
            <a:r>
              <a:rPr lang="en-US" dirty="0" err="1">
                <a:solidFill>
                  <a:srgbClr val="0070C0"/>
                </a:solidFill>
              </a:rPr>
              <a:t>microbiota</a:t>
            </a:r>
            <a:r>
              <a:rPr lang="en-US" dirty="0">
                <a:solidFill>
                  <a:srgbClr val="0070C0"/>
                </a:solidFill>
              </a:rPr>
              <a:t>. Infection with </a:t>
            </a:r>
            <a:r>
              <a:rPr lang="en-US" i="1" dirty="0">
                <a:solidFill>
                  <a:srgbClr val="0070C0"/>
                </a:solidFill>
              </a:rPr>
              <a:t>S. </a:t>
            </a:r>
            <a:r>
              <a:rPr lang="en-US" i="1" dirty="0" err="1">
                <a:solidFill>
                  <a:srgbClr val="0070C0"/>
                </a:solidFill>
              </a:rPr>
              <a:t>pyogenes</a:t>
            </a:r>
            <a:r>
              <a:rPr lang="en-US" dirty="0">
                <a:solidFill>
                  <a:srgbClr val="0070C0"/>
                </a:solidFill>
              </a:rPr>
              <a:t> is the cause of many important human diseases, ranging from mild superficial skin infections to life-threatening systemic diseases including strep throat, toxic shock syndrome, impetigo, scarlet fever, impetigo, and necrotizing fasciitis</a:t>
            </a:r>
            <a:r>
              <a:rPr lang="en-US" dirty="0"/>
              <a:t>.</a:t>
            </a:r>
          </a:p>
          <a:p>
            <a:r>
              <a:rPr lang="en-US" b="1" dirty="0"/>
              <a:t> </a:t>
            </a:r>
            <a:endParaRPr lang="en-US" dirty="0"/>
          </a:p>
        </p:txBody>
      </p:sp>
      <p:pic>
        <p:nvPicPr>
          <p:cNvPr id="3" name="صورة 2" descr="ÙØªÙØ¬Ø© Ø¨Ø­Ø« Ø§ÙØµÙØ± Ø¹Ù âªstreptococcus pyogenes diseasesâ¬â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852936"/>
            <a:ext cx="7272808" cy="24263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394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15616" y="751344"/>
            <a:ext cx="734481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S. </a:t>
            </a:r>
            <a:r>
              <a:rPr lang="en-US" b="1" i="1" dirty="0" err="1">
                <a:solidFill>
                  <a:srgbClr val="FF0000"/>
                </a:solidFill>
              </a:rPr>
              <a:t>agalactiae</a:t>
            </a:r>
            <a:r>
              <a:rPr lang="en-US" b="1" i="1" dirty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Clinical features:</a:t>
            </a:r>
          </a:p>
          <a:p>
            <a:r>
              <a:rPr lang="en-US" dirty="0"/>
              <a:t>. Neonatal sepsis, pneumonia, and meningitis.</a:t>
            </a:r>
          </a:p>
          <a:p>
            <a:r>
              <a:rPr lang="en-US" dirty="0"/>
              <a:t>. Septic abortion.</a:t>
            </a:r>
          </a:p>
          <a:p>
            <a:r>
              <a:rPr lang="en-US" dirty="0"/>
              <a:t>. Puerperal sepsis.</a:t>
            </a:r>
          </a:p>
          <a:p>
            <a:r>
              <a:rPr lang="en-US" dirty="0"/>
              <a:t> </a:t>
            </a:r>
          </a:p>
          <a:p>
            <a:r>
              <a:rPr lang="en-US" b="1" i="1" dirty="0">
                <a:solidFill>
                  <a:srgbClr val="FF0000"/>
                </a:solidFill>
              </a:rPr>
              <a:t>Enterococci.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Clinical features:</a:t>
            </a:r>
          </a:p>
          <a:p>
            <a:r>
              <a:rPr lang="en-US" dirty="0"/>
              <a:t>. Frequent cause of nosocomial infection.</a:t>
            </a:r>
          </a:p>
          <a:p>
            <a:r>
              <a:rPr lang="en-US" dirty="0"/>
              <a:t>. Abdominal abscess.</a:t>
            </a:r>
          </a:p>
          <a:p>
            <a:r>
              <a:rPr lang="en-US" dirty="0"/>
              <a:t>. Sub acute bacterial endocarditis.</a:t>
            </a:r>
          </a:p>
          <a:p>
            <a:r>
              <a:rPr lang="en-US" b="1" i="1" dirty="0" err="1">
                <a:solidFill>
                  <a:srgbClr val="FF0000"/>
                </a:solidFill>
              </a:rPr>
              <a:t>Viridans</a:t>
            </a:r>
            <a:r>
              <a:rPr lang="en-US" b="1" i="1" dirty="0">
                <a:solidFill>
                  <a:srgbClr val="FF0000"/>
                </a:solidFill>
              </a:rPr>
              <a:t> streptococci.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Eg</a:t>
            </a:r>
            <a:r>
              <a:rPr lang="en-US" dirty="0"/>
              <a:t>. </a:t>
            </a:r>
            <a:r>
              <a:rPr lang="en-US" i="1" dirty="0"/>
              <a:t>Streptococcus </a:t>
            </a:r>
            <a:r>
              <a:rPr lang="en-US" i="1" dirty="0" err="1"/>
              <a:t>mitis</a:t>
            </a:r>
            <a:r>
              <a:rPr lang="en-US" dirty="0"/>
              <a:t>.</a:t>
            </a:r>
          </a:p>
          <a:p>
            <a:r>
              <a:rPr lang="en-US" i="1" dirty="0"/>
              <a:t>Streptococcus </a:t>
            </a:r>
            <a:r>
              <a:rPr lang="en-US" i="1" dirty="0" err="1"/>
              <a:t>mutans</a:t>
            </a:r>
            <a:r>
              <a:rPr lang="en-US" i="1" dirty="0"/>
              <a:t>.</a:t>
            </a:r>
            <a:endParaRPr lang="en-US" dirty="0"/>
          </a:p>
          <a:p>
            <a:r>
              <a:rPr lang="en-US" i="1" dirty="0"/>
              <a:t>Streptococcus </a:t>
            </a:r>
            <a:r>
              <a:rPr lang="en-US" i="1" dirty="0" err="1"/>
              <a:t>salivarius</a:t>
            </a:r>
            <a:r>
              <a:rPr lang="en-US" i="1" dirty="0"/>
              <a:t>.</a:t>
            </a:r>
            <a:endParaRPr lang="en-US" dirty="0"/>
          </a:p>
          <a:p>
            <a:r>
              <a:rPr lang="en-US" i="1" dirty="0"/>
              <a:t>Streptococcus </a:t>
            </a:r>
            <a:r>
              <a:rPr lang="en-US" i="1" dirty="0" err="1"/>
              <a:t>sanguis</a:t>
            </a:r>
            <a:r>
              <a:rPr lang="en-US" i="1" dirty="0"/>
              <a:t>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>
                <a:solidFill>
                  <a:srgbClr val="FF0000"/>
                </a:solidFill>
              </a:rPr>
              <a:t>Clinical features:</a:t>
            </a:r>
          </a:p>
          <a:p>
            <a:r>
              <a:rPr lang="en-US" i="1" dirty="0"/>
              <a:t>. </a:t>
            </a:r>
            <a:r>
              <a:rPr lang="en-US" dirty="0"/>
              <a:t>Sub acute bacterial endocarditis</a:t>
            </a:r>
          </a:p>
        </p:txBody>
      </p:sp>
    </p:spTree>
    <p:extLst>
      <p:ext uri="{BB962C8B-B14F-4D97-AF65-F5344CB8AC3E}">
        <p14:creationId xmlns:p14="http://schemas.microsoft.com/office/powerpoint/2010/main" val="270768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59632" y="548680"/>
            <a:ext cx="69847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Laboraorty</a:t>
            </a:r>
            <a:r>
              <a:rPr lang="en-US" b="1" dirty="0">
                <a:solidFill>
                  <a:srgbClr val="FF0000"/>
                </a:solidFill>
              </a:rPr>
              <a:t> Diagnosis: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Specimen:</a:t>
            </a:r>
          </a:p>
          <a:p>
            <a:r>
              <a:rPr lang="en-US" i="1" dirty="0">
                <a:solidFill>
                  <a:srgbClr val="0070C0"/>
                </a:solidFill>
              </a:rPr>
              <a:t>S. </a:t>
            </a:r>
            <a:r>
              <a:rPr lang="en-US" i="1" dirty="0" err="1">
                <a:solidFill>
                  <a:srgbClr val="0070C0"/>
                </a:solidFill>
              </a:rPr>
              <a:t>pyogenes</a:t>
            </a:r>
            <a:r>
              <a:rPr lang="en-US" i="1" dirty="0">
                <a:solidFill>
                  <a:srgbClr val="0070C0"/>
                </a:solidFill>
              </a:rPr>
              <a:t>-</a:t>
            </a:r>
            <a:r>
              <a:rPr lang="en-US" dirty="0">
                <a:solidFill>
                  <a:srgbClr val="0070C0"/>
                </a:solidFill>
              </a:rPr>
              <a:t> Throat swab, pus, blood.</a:t>
            </a:r>
          </a:p>
          <a:p>
            <a:r>
              <a:rPr lang="en-US" dirty="0">
                <a:solidFill>
                  <a:srgbClr val="0070C0"/>
                </a:solidFill>
              </a:rPr>
              <a:t>S. </a:t>
            </a:r>
            <a:r>
              <a:rPr lang="en-US" i="1" dirty="0" err="1">
                <a:solidFill>
                  <a:srgbClr val="0070C0"/>
                </a:solidFill>
              </a:rPr>
              <a:t>agalactiae</a:t>
            </a:r>
            <a:r>
              <a:rPr lang="en-US" dirty="0">
                <a:solidFill>
                  <a:srgbClr val="0070C0"/>
                </a:solidFill>
              </a:rPr>
              <a:t>- High vaginal swab of women; blood and cerebrospinal</a:t>
            </a:r>
          </a:p>
          <a:p>
            <a:r>
              <a:rPr lang="en-US" dirty="0">
                <a:solidFill>
                  <a:srgbClr val="0070C0"/>
                </a:solidFill>
              </a:rPr>
              <a:t>fluid of new born.</a:t>
            </a:r>
          </a:p>
          <a:p>
            <a:r>
              <a:rPr lang="en-US" i="1" dirty="0">
                <a:solidFill>
                  <a:srgbClr val="0070C0"/>
                </a:solidFill>
              </a:rPr>
              <a:t>Enterococci- </a:t>
            </a:r>
            <a:r>
              <a:rPr lang="en-US" dirty="0">
                <a:solidFill>
                  <a:srgbClr val="0070C0"/>
                </a:solidFill>
              </a:rPr>
              <a:t>Blood, pus.</a:t>
            </a:r>
          </a:p>
        </p:txBody>
      </p:sp>
      <p:pic>
        <p:nvPicPr>
          <p:cNvPr id="3" name="صورة 2" descr="C:\Users\pc\Documents\Result-Interpretation-of-PYR-Test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7" y="2708920"/>
            <a:ext cx="4176464" cy="2592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1132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C:\Users\pc\Documents\تنزيل (13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548680"/>
            <a:ext cx="3600400" cy="18543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صورة 2" descr="C:\Users\pc\Documents\medical-microbiology-laboratory-streptococcus-spp-19-638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140968"/>
            <a:ext cx="5616624" cy="3384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2673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43608" y="-489249"/>
            <a:ext cx="4482244" cy="2677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41053" tIns="914112" rIns="1141053" bIns="91411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Streptococcus pneumonia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SymbolMT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ymbolMT"/>
                <a:cs typeface="Times New Roman" pitchFamily="18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ymbolMT"/>
                <a:cs typeface="Times New Roman" pitchFamily="18" charset="0"/>
              </a:rPr>
            </a:b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صورة 4" descr="C:\Users\pc\Documents\تنزيل (10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911441"/>
            <a:ext cx="3672408" cy="20378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مستطيل 6"/>
          <p:cNvSpPr/>
          <p:nvPr/>
        </p:nvSpPr>
        <p:spPr>
          <a:xfrm>
            <a:off x="1763688" y="141277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Found as a normal flora in the upper respiratory tract. </a:t>
            </a:r>
          </a:p>
          <a:p>
            <a:r>
              <a:rPr lang="en-US" dirty="0">
                <a:solidFill>
                  <a:srgbClr val="0070C0"/>
                </a:solidFill>
              </a:rPr>
              <a:t>• Fastidious, lancet-shaped gram positive </a:t>
            </a:r>
            <a:r>
              <a:rPr lang="en-US" dirty="0" err="1">
                <a:solidFill>
                  <a:srgbClr val="0070C0"/>
                </a:solidFill>
              </a:rPr>
              <a:t>diplococci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  <a:p>
            <a:r>
              <a:rPr lang="en-US" dirty="0">
                <a:solidFill>
                  <a:srgbClr val="0070C0"/>
                </a:solidFill>
              </a:rPr>
              <a:t>• Possess a capsule of polysaccharide that permits typing with specific antisera. </a:t>
            </a:r>
            <a:endParaRPr lang="ar-IQ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572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145538" y="1054601"/>
            <a:ext cx="626469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8425" algn="ctr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Identified by capsule swelling test(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quellung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reaction).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8425" algn="ctr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C substance: Cell wall associated antigen.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8425" algn="ctr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Protein M antigen.	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8425" algn="ctr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IgA1 protease: Enzyme which cleaves IgA1.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8425" algn="ctr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صورة 2" descr="C:\Users\pc\Documents\تنزيل (11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916" y="2686050"/>
            <a:ext cx="4104456" cy="21831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4574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04975" algn="l"/>
              </a:tabLst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3479297" y="5517232"/>
            <a:ext cx="2185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Quellung</a:t>
            </a:r>
            <a:r>
              <a:rPr lang="en-US" b="1" dirty="0"/>
              <a:t> reaction.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1208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763689" y="1135117"/>
            <a:ext cx="49524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1-GRAM POSITIVE COCCI: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Genus Staphylococci.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Genus Streptococci.</a:t>
            </a:r>
          </a:p>
        </p:txBody>
      </p:sp>
      <p:pic>
        <p:nvPicPr>
          <p:cNvPr id="6" name="صورة 5" descr="ÙØªÙØ¬Ø© Ø¨Ø­Ø« Ø§ÙØµÙØ± Ø¹Ù âªstaphylococcusâ¬â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108" y="2198046"/>
            <a:ext cx="3019425" cy="1270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صورة 6" descr="ÙØªÙØ¬Ø© Ø¨Ø­Ø« Ø§ÙØµÙØ± Ø¹Ù âªstaphylococcusâ¬â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062728" y="3861046"/>
            <a:ext cx="3019425" cy="172819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مستطيل 7"/>
          <p:cNvSpPr/>
          <p:nvPr/>
        </p:nvSpPr>
        <p:spPr>
          <a:xfrm>
            <a:off x="3683628" y="5877272"/>
            <a:ext cx="1724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Staphylococci.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40722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81063" y="1124744"/>
            <a:ext cx="47386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Clinical features: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Lobar Pneumonia. Otitis media.. Sinusitis. Bacteremia………..</a:t>
            </a:r>
            <a:r>
              <a:rPr lang="en-US" dirty="0" err="1">
                <a:solidFill>
                  <a:srgbClr val="0070C0"/>
                </a:solidFill>
              </a:rPr>
              <a:t>Meningitis..Endocarditis</a:t>
            </a:r>
            <a:r>
              <a:rPr lang="en-US" dirty="0">
                <a:solidFill>
                  <a:srgbClr val="0070C0"/>
                </a:solidFill>
              </a:rPr>
              <a:t>. Septic arthritis.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381063" y="2636912"/>
            <a:ext cx="67687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Laboratory Diagnosis: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Specimen: Sputum, blood, cerebrospinal fluid, ear discharge and</a:t>
            </a:r>
          </a:p>
          <a:p>
            <a:r>
              <a:rPr lang="en-US" dirty="0">
                <a:solidFill>
                  <a:srgbClr val="0070C0"/>
                </a:solidFill>
              </a:rPr>
              <a:t>sinus drainage.</a:t>
            </a:r>
          </a:p>
          <a:p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Smears: Lancet-shaped gram positive </a:t>
            </a:r>
            <a:r>
              <a:rPr lang="en-US" dirty="0" err="1">
                <a:solidFill>
                  <a:srgbClr val="0070C0"/>
                </a:solidFill>
              </a:rPr>
              <a:t>diplococci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444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C:\Users\pc\Documents\streptococcus-pneumoniae-and-pneumonia-7-63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76672"/>
            <a:ext cx="3646170" cy="20516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صورة 2" descr="C:\Users\pc\Documents\Reaction+on+Litmus+Milk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246" y="2996952"/>
            <a:ext cx="3142615" cy="25196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صورة 3" descr="C:\Users\pc\Documents\litmus_milk1334997729632-thumb400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982690"/>
            <a:ext cx="2880320" cy="25339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52476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88" y="877616"/>
            <a:ext cx="7956884" cy="51027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549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C:\Users\pc\Documents\staphylococcus-3-63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544" y="836712"/>
            <a:ext cx="6552728" cy="51068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638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02235" y="268375"/>
            <a:ext cx="712879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Clinical features: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dirty="0" err="1">
                <a:solidFill>
                  <a:srgbClr val="0070C0"/>
                </a:solidFill>
              </a:rPr>
              <a:t>Folliculitis:Infection</a:t>
            </a:r>
            <a:r>
              <a:rPr lang="en-US" dirty="0">
                <a:solidFill>
                  <a:srgbClr val="0070C0"/>
                </a:solidFill>
              </a:rPr>
              <a:t> of one hair follicle.</a:t>
            </a:r>
          </a:p>
          <a:p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dirty="0" err="1">
                <a:solidFill>
                  <a:srgbClr val="0070C0"/>
                </a:solidFill>
              </a:rPr>
              <a:t>Curbuncle</a:t>
            </a:r>
            <a:r>
              <a:rPr lang="en-US" dirty="0">
                <a:solidFill>
                  <a:srgbClr val="0070C0"/>
                </a:solidFill>
              </a:rPr>
              <a:t>: Infection of multiple hair follicle and surrounding</a:t>
            </a:r>
          </a:p>
          <a:p>
            <a:r>
              <a:rPr lang="en-US" dirty="0">
                <a:solidFill>
                  <a:srgbClr val="0070C0"/>
                </a:solidFill>
              </a:rPr>
              <a:t>skin.</a:t>
            </a:r>
          </a:p>
          <a:p>
            <a:r>
              <a:rPr lang="en-US" dirty="0">
                <a:solidFill>
                  <a:srgbClr val="0070C0"/>
                </a:solidFill>
              </a:rPr>
              <a:t>. Cellulitis: Infection of skin and </a:t>
            </a:r>
            <a:r>
              <a:rPr lang="en-US" dirty="0" err="1">
                <a:solidFill>
                  <a:srgbClr val="0070C0"/>
                </a:solidFill>
              </a:rPr>
              <a:t>subcutankeous</a:t>
            </a:r>
            <a:r>
              <a:rPr lang="en-US" dirty="0">
                <a:solidFill>
                  <a:srgbClr val="0070C0"/>
                </a:solidFill>
              </a:rPr>
              <a:t> tissue.</a:t>
            </a:r>
          </a:p>
          <a:p>
            <a:r>
              <a:rPr lang="en-US" dirty="0">
                <a:solidFill>
                  <a:srgbClr val="0070C0"/>
                </a:solidFill>
              </a:rPr>
              <a:t>. Abscess formation: focal suppuration.</a:t>
            </a:r>
          </a:p>
          <a:p>
            <a:r>
              <a:rPr lang="en-US" dirty="0">
                <a:solidFill>
                  <a:srgbClr val="0070C0"/>
                </a:solidFill>
              </a:rPr>
              <a:t>. Mastitis: Infection of breast, especially in lactating mother.</a:t>
            </a:r>
          </a:p>
          <a:p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dirty="0" err="1">
                <a:solidFill>
                  <a:srgbClr val="0070C0"/>
                </a:solidFill>
              </a:rPr>
              <a:t>Bulous</a:t>
            </a:r>
            <a:r>
              <a:rPr lang="en-US" dirty="0">
                <a:solidFill>
                  <a:srgbClr val="0070C0"/>
                </a:solidFill>
              </a:rPr>
              <a:t> impetigo: Crusted superficial skin lesion.</a:t>
            </a:r>
          </a:p>
          <a:p>
            <a:r>
              <a:rPr lang="en-US" dirty="0">
                <a:solidFill>
                  <a:srgbClr val="0070C0"/>
                </a:solidFill>
              </a:rPr>
              <a:t>. Pneumonia: Infection of lung parenchyma.</a:t>
            </a:r>
          </a:p>
          <a:p>
            <a:r>
              <a:rPr lang="en-US" dirty="0">
                <a:solidFill>
                  <a:srgbClr val="0070C0"/>
                </a:solidFill>
              </a:rPr>
              <a:t>. Empyema: Accumulation of pus in pleural space.</a:t>
            </a:r>
          </a:p>
          <a:p>
            <a:r>
              <a:rPr lang="en-US" dirty="0">
                <a:solidFill>
                  <a:srgbClr val="0070C0"/>
                </a:solidFill>
              </a:rPr>
              <a:t>. Osteomyelitis: Infection of bone.</a:t>
            </a:r>
          </a:p>
          <a:p>
            <a:pPr rtl="1"/>
            <a:r>
              <a:rPr lang="en-US" dirty="0">
                <a:solidFill>
                  <a:srgbClr val="0070C0"/>
                </a:solidFill>
              </a:rPr>
              <a:t>.Endocarditis and meningitis: Infection of heart tissue and characterized by violent nausea, vomiting, and diarrhea.</a:t>
            </a:r>
          </a:p>
          <a:p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. Toxic shock syndrome: Caused by toxic shock syndrome toxin-1</a:t>
            </a:r>
          </a:p>
          <a:p>
            <a:r>
              <a:rPr lang="en-US" dirty="0">
                <a:solidFill>
                  <a:srgbClr val="0070C0"/>
                </a:solidFill>
              </a:rPr>
              <a:t>produced by </a:t>
            </a:r>
            <a:r>
              <a:rPr lang="en-US" i="1" dirty="0" err="1">
                <a:solidFill>
                  <a:srgbClr val="0070C0"/>
                </a:solidFill>
              </a:rPr>
              <a:t>S.aureus</a:t>
            </a:r>
            <a:r>
              <a:rPr lang="en-US" dirty="0">
                <a:solidFill>
                  <a:srgbClr val="0070C0"/>
                </a:solidFill>
              </a:rPr>
              <a:t>,</a:t>
            </a:r>
          </a:p>
          <a:p>
            <a:r>
              <a:rPr lang="en-US" dirty="0">
                <a:solidFill>
                  <a:srgbClr val="0070C0"/>
                </a:solidFill>
              </a:rPr>
              <a:t>. Characterized by abrupt onset of high fever, vomiting, </a:t>
            </a:r>
            <a:r>
              <a:rPr lang="en-US" dirty="0" err="1">
                <a:solidFill>
                  <a:srgbClr val="0070C0"/>
                </a:solidFill>
              </a:rPr>
              <a:t>diarrhea,myalgia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scarlatiform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rash,and</a:t>
            </a:r>
            <a:r>
              <a:rPr lang="en-US" dirty="0">
                <a:solidFill>
                  <a:srgbClr val="0070C0"/>
                </a:solidFill>
              </a:rPr>
              <a:t> hypotension with cardiac and renal failure in the most severe disease. Occurs with in 5 days after the onset of menses in young women ,who use tampons.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8790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87624" y="401551"/>
            <a:ext cx="74168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.</a:t>
            </a:r>
            <a:r>
              <a:rPr lang="en-US" dirty="0">
                <a:solidFill>
                  <a:srgbClr val="0070C0"/>
                </a:solidFill>
              </a:rPr>
              <a:t>Staphylococcal scalded skin syndrome: Caused by </a:t>
            </a:r>
            <a:r>
              <a:rPr lang="en-US" dirty="0" err="1">
                <a:solidFill>
                  <a:srgbClr val="0070C0"/>
                </a:solidFill>
              </a:rPr>
              <a:t>exfoliativ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i="1" dirty="0">
                <a:solidFill>
                  <a:srgbClr val="0070C0"/>
                </a:solidFill>
              </a:rPr>
              <a:t>of </a:t>
            </a:r>
            <a:r>
              <a:rPr lang="en-US" i="1" dirty="0" err="1">
                <a:solidFill>
                  <a:srgbClr val="0070C0"/>
                </a:solidFill>
              </a:rPr>
              <a:t>S.aureus</a:t>
            </a:r>
            <a:r>
              <a:rPr lang="en-US" i="1" dirty="0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i="1" dirty="0">
                <a:solidFill>
                  <a:srgbClr val="0070C0"/>
                </a:solidFill>
              </a:rPr>
              <a:t> 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i="1" dirty="0">
                <a:solidFill>
                  <a:srgbClr val="0070C0"/>
                </a:solidFill>
              </a:rPr>
              <a:t>S. </a:t>
            </a:r>
            <a:r>
              <a:rPr lang="en-US" i="1" dirty="0" err="1">
                <a:solidFill>
                  <a:srgbClr val="0070C0"/>
                </a:solidFill>
              </a:rPr>
              <a:t>saprophyticus</a:t>
            </a:r>
            <a:r>
              <a:rPr lang="en-US" i="1" dirty="0">
                <a:solidFill>
                  <a:srgbClr val="0070C0"/>
                </a:solidFill>
              </a:rPr>
              <a:t>:</a:t>
            </a:r>
            <a:r>
              <a:rPr lang="en-US" dirty="0">
                <a:solidFill>
                  <a:srgbClr val="0070C0"/>
                </a:solidFill>
              </a:rPr>
              <a:t> Relatively common cause of urinary tract infections in young women.</a:t>
            </a:r>
          </a:p>
          <a:p>
            <a:r>
              <a:rPr lang="en-US" i="1" dirty="0">
                <a:solidFill>
                  <a:srgbClr val="0070C0"/>
                </a:solidFill>
              </a:rPr>
              <a:t> 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i="1" dirty="0">
                <a:solidFill>
                  <a:srgbClr val="0070C0"/>
                </a:solidFill>
              </a:rPr>
              <a:t>S. </a:t>
            </a:r>
            <a:r>
              <a:rPr lang="en-US" i="1" dirty="0" err="1">
                <a:solidFill>
                  <a:srgbClr val="0070C0"/>
                </a:solidFill>
              </a:rPr>
              <a:t>epidermidis</a:t>
            </a:r>
            <a:r>
              <a:rPr lang="en-US" dirty="0">
                <a:solidFill>
                  <a:srgbClr val="0070C0"/>
                </a:solidFill>
              </a:rPr>
              <a:t>: occasional cause of infection often   associated with implanted appliances and devices.</a:t>
            </a:r>
          </a:p>
        </p:txBody>
      </p:sp>
      <p:pic>
        <p:nvPicPr>
          <p:cNvPr id="3" name="صورة 2" descr="ÙØªÙØ¬Ø© Ø¨Ø­Ø« Ø§ÙØµÙØ± Ø¹Ù âªscalded skin syndromeâ¬â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745" y="3140968"/>
            <a:ext cx="2466975" cy="1857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مستطيل 3"/>
          <p:cNvSpPr/>
          <p:nvPr/>
        </p:nvSpPr>
        <p:spPr>
          <a:xfrm>
            <a:off x="2413818" y="5301208"/>
            <a:ext cx="4284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staphylococcal scalded skin syndrome.</a:t>
            </a:r>
            <a:endParaRPr lang="ar-IQ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92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31640" y="620688"/>
            <a:ext cx="74168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Laboratory Diagnosis: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Specimen: Surface swabs, pus, blood, sputum, cerebrospinal fluid.</a:t>
            </a:r>
          </a:p>
          <a:p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Smear: Gram positive </a:t>
            </a:r>
            <a:r>
              <a:rPr lang="en-US" dirty="0" err="1">
                <a:solidFill>
                  <a:srgbClr val="0070C0"/>
                </a:solidFill>
              </a:rPr>
              <a:t>cocci</a:t>
            </a:r>
            <a:r>
              <a:rPr lang="en-US" dirty="0">
                <a:solidFill>
                  <a:srgbClr val="0070C0"/>
                </a:solidFill>
              </a:rPr>
              <a:t> in clusters, singly or in pairs.</a:t>
            </a:r>
          </a:p>
          <a:p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Culture: Grow well aerobically and in a CO2 enriched ordinary media</a:t>
            </a:r>
          </a:p>
          <a:p>
            <a:r>
              <a:rPr lang="en-US" dirty="0">
                <a:solidFill>
                  <a:srgbClr val="0070C0"/>
                </a:solidFill>
              </a:rPr>
              <a:t>at an optimal temperature of 350c-370c.</a:t>
            </a:r>
          </a:p>
          <a:p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Colony appearance:</a:t>
            </a:r>
          </a:p>
          <a:p>
            <a:r>
              <a:rPr lang="en-US" i="1" dirty="0" err="1">
                <a:solidFill>
                  <a:srgbClr val="0070C0"/>
                </a:solidFill>
              </a:rPr>
              <a:t>S.aureus</a:t>
            </a:r>
            <a:r>
              <a:rPr lang="en-US" dirty="0">
                <a:solidFill>
                  <a:srgbClr val="0070C0"/>
                </a:solidFill>
              </a:rPr>
              <a:t>: characteristically golden colonies.</a:t>
            </a:r>
          </a:p>
          <a:p>
            <a:r>
              <a:rPr lang="en-US" dirty="0">
                <a:solidFill>
                  <a:srgbClr val="0070C0"/>
                </a:solidFill>
              </a:rPr>
              <a:t>frequently non-pigmented after over-night incubation.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331640" y="3760009"/>
            <a:ext cx="68407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hemolytic on blood agar plate.</a:t>
            </a:r>
          </a:p>
          <a:p>
            <a:r>
              <a:rPr lang="en-US" dirty="0">
                <a:solidFill>
                  <a:srgbClr val="0070C0"/>
                </a:solidFill>
              </a:rPr>
              <a:t>7.5% </a:t>
            </a:r>
            <a:r>
              <a:rPr lang="en-US" dirty="0" err="1">
                <a:solidFill>
                  <a:srgbClr val="0070C0"/>
                </a:solidFill>
              </a:rPr>
              <a:t>Nacl</a:t>
            </a:r>
            <a:r>
              <a:rPr lang="en-US" dirty="0">
                <a:solidFill>
                  <a:srgbClr val="0070C0"/>
                </a:solidFill>
              </a:rPr>
              <a:t> containing media is used for mixed flora contaminated</a:t>
            </a:r>
          </a:p>
          <a:p>
            <a:pPr rtl="1"/>
            <a:r>
              <a:rPr lang="en-US" dirty="0">
                <a:solidFill>
                  <a:srgbClr val="0070C0"/>
                </a:solidFill>
              </a:rPr>
              <a:t>Specimen.</a:t>
            </a:r>
          </a:p>
          <a:p>
            <a:r>
              <a:rPr lang="en-US" dirty="0" err="1">
                <a:solidFill>
                  <a:srgbClr val="0070C0"/>
                </a:solidFill>
              </a:rPr>
              <a:t>Mannnitol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slt</a:t>
            </a:r>
            <a:r>
              <a:rPr lang="en-US" dirty="0">
                <a:solidFill>
                  <a:srgbClr val="0070C0"/>
                </a:solidFill>
              </a:rPr>
              <a:t> agar is used to screen for nasal carriers of </a:t>
            </a:r>
            <a:r>
              <a:rPr lang="en-US" i="1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i="1" dirty="0" err="1">
                <a:solidFill>
                  <a:srgbClr val="0070C0"/>
                </a:solidFill>
              </a:rPr>
              <a:t>aureus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 err="1">
                <a:solidFill>
                  <a:srgbClr val="0070C0"/>
                </a:solidFill>
              </a:rPr>
              <a:t>S.epidermidis</a:t>
            </a:r>
            <a:r>
              <a:rPr lang="en-US" dirty="0">
                <a:solidFill>
                  <a:srgbClr val="0070C0"/>
                </a:solidFill>
              </a:rPr>
              <a:t>: white colonies, non-hemolytic</a:t>
            </a:r>
          </a:p>
          <a:p>
            <a:r>
              <a:rPr lang="en-US" i="1" dirty="0" err="1">
                <a:solidFill>
                  <a:srgbClr val="0070C0"/>
                </a:solidFill>
              </a:rPr>
              <a:t>S</a:t>
            </a:r>
            <a:r>
              <a:rPr lang="en-US" dirty="0" err="1">
                <a:solidFill>
                  <a:srgbClr val="0070C0"/>
                </a:solidFill>
              </a:rPr>
              <a:t>.</a:t>
            </a:r>
            <a:r>
              <a:rPr lang="en-US" i="1" dirty="0" err="1">
                <a:solidFill>
                  <a:srgbClr val="0070C0"/>
                </a:solidFill>
              </a:rPr>
              <a:t>saprophyticus</a:t>
            </a:r>
            <a:r>
              <a:rPr lang="en-US" dirty="0">
                <a:solidFill>
                  <a:srgbClr val="0070C0"/>
                </a:solidFill>
              </a:rPr>
              <a:t>: may be white or yellow, non-hemolytic.</a:t>
            </a:r>
          </a:p>
          <a:p>
            <a:r>
              <a:rPr lang="en-U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7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ÙØªÙØ¬Ø© Ø¨Ø­Ø« Ø§ÙØµÙØ± Ø¹Ù âªDNase testâ¬â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1552575"/>
            <a:ext cx="2740918" cy="1876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صورة 2" descr="coagulase result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552575"/>
            <a:ext cx="2505075" cy="1876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مستطيل 4"/>
          <p:cNvSpPr/>
          <p:nvPr/>
        </p:nvSpPr>
        <p:spPr>
          <a:xfrm>
            <a:off x="5447711" y="4113651"/>
            <a:ext cx="1761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Coagulase test</a:t>
            </a:r>
            <a:endParaRPr lang="ar-IQ" dirty="0"/>
          </a:p>
        </p:txBody>
      </p:sp>
      <p:sp>
        <p:nvSpPr>
          <p:cNvPr id="6" name="مستطيل 5"/>
          <p:cNvSpPr/>
          <p:nvPr/>
        </p:nvSpPr>
        <p:spPr>
          <a:xfrm>
            <a:off x="2123728" y="4113651"/>
            <a:ext cx="1324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Dnase</a:t>
            </a:r>
            <a:r>
              <a:rPr lang="en-US" b="1" dirty="0"/>
              <a:t> test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4128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ÙØªÙØ¬Ø© Ø¨Ø­Ø« Ø§ÙØµÙØ± Ø¹Ù âªdifferentiation of staphylococcus speciesâ¬â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644" y="1340768"/>
            <a:ext cx="6408712" cy="41764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مستطيل 2"/>
          <p:cNvSpPr/>
          <p:nvPr/>
        </p:nvSpPr>
        <p:spPr>
          <a:xfrm>
            <a:off x="2286000" y="47667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rtl="1"/>
            <a:r>
              <a:rPr lang="en-US" b="1" dirty="0" smtClean="0"/>
              <a:t>DIFFERENTIATION </a:t>
            </a:r>
            <a:r>
              <a:rPr lang="en-US" b="1" dirty="0"/>
              <a:t>OF SPECIEs.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87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13579" y="404664"/>
            <a:ext cx="3072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GENUS: STREPTOCOCCI</a:t>
            </a:r>
            <a:endParaRPr lang="ar-IQ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3" name="صورة 2" descr="C:\Users\pc\Documents\Streptococcus-pyogene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579" y="1052737"/>
            <a:ext cx="7018861" cy="2520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صورة 3" descr="ÙØªÙØ¬Ø© Ø¨Ø­Ø« Ø§ÙØµÙØ± Ø¹Ù âªstreptococcusâ¬â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509120"/>
            <a:ext cx="2808312" cy="11156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مستطيل 4"/>
          <p:cNvSpPr/>
          <p:nvPr/>
        </p:nvSpPr>
        <p:spPr>
          <a:xfrm>
            <a:off x="2161917" y="4882301"/>
            <a:ext cx="1606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Streptococci</a:t>
            </a:r>
            <a:r>
              <a:rPr lang="en-US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234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96</TotalTime>
  <Words>428</Words>
  <Application>Microsoft Office PowerPoint</Application>
  <PresentationFormat>عرض على الشاشة (3:4)‏</PresentationFormat>
  <Paragraphs>133</Paragraphs>
  <Slides>22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انقلاب</vt:lpstr>
      <vt:lpstr>.Pathogenic bacteria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DR.Ahmed Saker 2o1O</dc:creator>
  <cp:lastModifiedBy>DR.Ahmed Saker 2o1O</cp:lastModifiedBy>
  <cp:revision>72</cp:revision>
  <dcterms:created xsi:type="dcterms:W3CDTF">2019-09-10T05:51:15Z</dcterms:created>
  <dcterms:modified xsi:type="dcterms:W3CDTF">2019-09-12T07:25:06Z</dcterms:modified>
</cp:coreProperties>
</file>